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Quiche" charset="1" panose="00000500000000000000"/>
      <p:regular r:id="rId17"/>
    </p:embeddedFont>
    <p:embeddedFont>
      <p:font typeface="Inter" charset="1" panose="020B0502030000000004"/>
      <p:regular r:id="rId18"/>
    </p:embeddedFont>
    <p:embeddedFont>
      <p:font typeface="Garet" charset="1" panose="00000000000000000000"/>
      <p:regular r:id="rId19"/>
    </p:embeddedFont>
    <p:embeddedFont>
      <p:font typeface="Quiche Medium" charset="1" panose="00000600000000000000"/>
      <p:regular r:id="rId20"/>
    </p:embeddedFont>
    <p:embeddedFont>
      <p:font typeface="Quiche Bold" charset="1" panose="000008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272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391810" y="7134095"/>
            <a:ext cx="3504380" cy="0"/>
          </a:xfrm>
          <a:prstGeom prst="line">
            <a:avLst/>
          </a:prstGeom>
          <a:ln cap="flat" w="28575">
            <a:solidFill>
              <a:srgbClr val="EEEDC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flipV="true">
            <a:off x="7391810" y="3152905"/>
            <a:ext cx="3504380" cy="0"/>
          </a:xfrm>
          <a:prstGeom prst="line">
            <a:avLst/>
          </a:prstGeom>
          <a:ln cap="flat" w="28575">
            <a:solidFill>
              <a:srgbClr val="EEEDC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8267063" y="700289"/>
            <a:ext cx="1753874" cy="1753874"/>
          </a:xfrm>
          <a:custGeom>
            <a:avLst/>
            <a:gdLst/>
            <a:ahLst/>
            <a:cxnLst/>
            <a:rect r="r" b="b" t="t" l="l"/>
            <a:pathLst>
              <a:path h="1753874" w="1753874">
                <a:moveTo>
                  <a:pt x="0" y="0"/>
                </a:moveTo>
                <a:lnTo>
                  <a:pt x="1753874" y="0"/>
                </a:lnTo>
                <a:lnTo>
                  <a:pt x="1753874" y="1753874"/>
                </a:lnTo>
                <a:lnTo>
                  <a:pt x="0" y="17538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388553" y="4659630"/>
            <a:ext cx="11510893" cy="1272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60"/>
              </a:lnSpc>
            </a:pPr>
            <a:r>
              <a:rPr lang="en-US" sz="10400" spc="-176">
                <a:solidFill>
                  <a:srgbClr val="EEEDCA"/>
                </a:solidFill>
                <a:latin typeface="Quiche"/>
                <a:ea typeface="Quiche"/>
                <a:cs typeface="Quiche"/>
                <a:sym typeface="Quiche"/>
              </a:rPr>
              <a:t>Fake news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888635" y="8224708"/>
            <a:ext cx="8510731" cy="346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500" spc="-50">
                <a:solidFill>
                  <a:srgbClr val="EEEDCA"/>
                </a:solidFill>
                <a:latin typeface="Inter"/>
                <a:ea typeface="Inter"/>
                <a:cs typeface="Inter"/>
                <a:sym typeface="Inter"/>
              </a:rPr>
              <a:t>ESL Lesson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888635" y="9599484"/>
            <a:ext cx="8510731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8512977" y="1496860"/>
            <a:ext cx="9037817" cy="6021445"/>
          </a:xfrm>
          <a:custGeom>
            <a:avLst/>
            <a:gdLst/>
            <a:ahLst/>
            <a:cxnLst/>
            <a:rect r="r" b="b" t="t" l="l"/>
            <a:pathLst>
              <a:path h="6021445" w="9037817">
                <a:moveTo>
                  <a:pt x="0" y="0"/>
                </a:moveTo>
                <a:lnTo>
                  <a:pt x="9037817" y="0"/>
                </a:lnTo>
                <a:lnTo>
                  <a:pt x="9037817" y="6021446"/>
                </a:lnTo>
                <a:lnTo>
                  <a:pt x="0" y="60214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40909" y="476250"/>
            <a:ext cx="6991857" cy="7704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59"/>
              </a:lnSpc>
            </a:pPr>
          </a:p>
          <a:p>
            <a:pPr algn="l" marL="820417" indent="-410209" lvl="1">
              <a:lnSpc>
                <a:spcPts val="4711"/>
              </a:lnSpc>
              <a:buFont typeface="Arial"/>
              <a:buChar char="•"/>
            </a:pPr>
            <a:r>
              <a:rPr lang="en-US" sz="3799" spc="-64">
                <a:solidFill>
                  <a:srgbClr val="427248"/>
                </a:solidFill>
                <a:latin typeface="Quiche"/>
                <a:ea typeface="Quiche"/>
                <a:cs typeface="Quiche"/>
                <a:sym typeface="Quiche"/>
              </a:rPr>
              <a:t>Do you find it easy to distinguish fake news from real news?</a:t>
            </a:r>
          </a:p>
          <a:p>
            <a:pPr algn="l" marL="820417" indent="-410209" lvl="1">
              <a:lnSpc>
                <a:spcPts val="4711"/>
              </a:lnSpc>
              <a:buFont typeface="Arial"/>
              <a:buChar char="•"/>
            </a:pPr>
            <a:r>
              <a:rPr lang="en-US" sz="3799" spc="-64">
                <a:solidFill>
                  <a:srgbClr val="427248"/>
                </a:solidFill>
                <a:latin typeface="Quiche"/>
                <a:ea typeface="Quiche"/>
                <a:cs typeface="Quiche"/>
                <a:sym typeface="Quiche"/>
              </a:rPr>
              <a:t>What are some indications that a news story might be ‘fake news’?</a:t>
            </a:r>
          </a:p>
          <a:p>
            <a:pPr algn="l" marL="820417" indent="-410209" lvl="1">
              <a:lnSpc>
                <a:spcPts val="4711"/>
              </a:lnSpc>
              <a:buFont typeface="Arial"/>
              <a:buChar char="•"/>
            </a:pPr>
            <a:r>
              <a:rPr lang="en-US" sz="3799" spc="-64">
                <a:solidFill>
                  <a:srgbClr val="427248"/>
                </a:solidFill>
                <a:latin typeface="Quiche"/>
                <a:ea typeface="Quiche"/>
                <a:cs typeface="Quiche"/>
                <a:sym typeface="Quiche"/>
              </a:rPr>
              <a:t>What do you do if you’re not sure about whether a news story is true or not?</a:t>
            </a:r>
          </a:p>
          <a:p>
            <a:pPr algn="l" marL="820417" indent="-410209" lvl="1">
              <a:lnSpc>
                <a:spcPts val="4711"/>
              </a:lnSpc>
              <a:buFont typeface="Arial"/>
              <a:buChar char="•"/>
            </a:pPr>
            <a:r>
              <a:rPr lang="en-US" sz="3799" spc="-64">
                <a:solidFill>
                  <a:srgbClr val="427248"/>
                </a:solidFill>
                <a:latin typeface="Quiche"/>
                <a:ea typeface="Quiche"/>
                <a:cs typeface="Quiche"/>
                <a:sym typeface="Quiche"/>
              </a:rPr>
              <a:t>Why do you think people create or spread ‘fake news’?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4272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391810" y="7134095"/>
            <a:ext cx="3504380" cy="0"/>
          </a:xfrm>
          <a:prstGeom prst="line">
            <a:avLst/>
          </a:prstGeom>
          <a:ln cap="flat" w="28575">
            <a:solidFill>
              <a:srgbClr val="EEEDC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flipV="true">
            <a:off x="7391810" y="3152905"/>
            <a:ext cx="3504380" cy="0"/>
          </a:xfrm>
          <a:prstGeom prst="line">
            <a:avLst/>
          </a:prstGeom>
          <a:ln cap="flat" w="28575">
            <a:solidFill>
              <a:srgbClr val="EEEDC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845485" y="3992880"/>
            <a:ext cx="15296815" cy="1863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10"/>
              </a:lnSpc>
            </a:pPr>
            <a:r>
              <a:rPr lang="en-US" b="true" sz="7900" spc="-134">
                <a:solidFill>
                  <a:srgbClr val="EEEDCA"/>
                </a:solidFill>
                <a:latin typeface="Quiche Medium"/>
                <a:ea typeface="Quiche Medium"/>
                <a:cs typeface="Quiche Medium"/>
                <a:sym typeface="Quiche Medium"/>
              </a:rPr>
              <a:t>Article: How actual ‘fake news’ caused a market whiplash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888635" y="9599484"/>
            <a:ext cx="8510731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4769171" y="2415964"/>
            <a:ext cx="8749658" cy="5993516"/>
          </a:xfrm>
          <a:custGeom>
            <a:avLst/>
            <a:gdLst/>
            <a:ahLst/>
            <a:cxnLst/>
            <a:rect r="r" b="b" t="t" l="l"/>
            <a:pathLst>
              <a:path h="5993516" w="8749658">
                <a:moveTo>
                  <a:pt x="0" y="0"/>
                </a:moveTo>
                <a:lnTo>
                  <a:pt x="8749658" y="0"/>
                </a:lnTo>
                <a:lnTo>
                  <a:pt x="8749658" y="5993516"/>
                </a:lnTo>
                <a:lnTo>
                  <a:pt x="0" y="59935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1373" y="1025315"/>
            <a:ext cx="16525254" cy="1371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Discussion: Give another example of a time when </a:t>
            </a:r>
            <a:r>
              <a:rPr lang="en-US" b="true" sz="3999" spc="-67" u="sng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errant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 social media posts spread misinformation, and what the consequences were.</a:t>
            </a:r>
          </a:p>
          <a:p>
            <a:pPr algn="ctr">
              <a:lnSpc>
                <a:spcPts val="359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5191809" y="2952293"/>
            <a:ext cx="7904381" cy="5274378"/>
          </a:xfrm>
          <a:custGeom>
            <a:avLst/>
            <a:gdLst/>
            <a:ahLst/>
            <a:cxnLst/>
            <a:rect r="r" b="b" t="t" l="l"/>
            <a:pathLst>
              <a:path h="5274378" w="7904381">
                <a:moveTo>
                  <a:pt x="0" y="0"/>
                </a:moveTo>
                <a:lnTo>
                  <a:pt x="7904382" y="0"/>
                </a:lnTo>
                <a:lnTo>
                  <a:pt x="7904382" y="5274378"/>
                </a:lnTo>
                <a:lnTo>
                  <a:pt x="0" y="52743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1373" y="1025315"/>
            <a:ext cx="16525254" cy="923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Do you think it’s important to always stay updated on events in the world, or is it necessary to take the occasional </a:t>
            </a:r>
            <a:r>
              <a:rPr lang="en-US" b="true" sz="3999" spc="-67" u="sng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reprieve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5286155" y="2590008"/>
            <a:ext cx="7715689" cy="5998948"/>
          </a:xfrm>
          <a:custGeom>
            <a:avLst/>
            <a:gdLst/>
            <a:ahLst/>
            <a:cxnLst/>
            <a:rect r="r" b="b" t="t" l="l"/>
            <a:pathLst>
              <a:path h="5998948" w="7715689">
                <a:moveTo>
                  <a:pt x="0" y="0"/>
                </a:moveTo>
                <a:lnTo>
                  <a:pt x="7715690" y="0"/>
                </a:lnTo>
                <a:lnTo>
                  <a:pt x="7715690" y="5998948"/>
                </a:lnTo>
                <a:lnTo>
                  <a:pt x="0" y="59989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1373" y="1025315"/>
            <a:ext cx="16525254" cy="923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Through social media, misinformation has </a:t>
            </a:r>
            <a:r>
              <a:rPr lang="en-US" b="true" sz="3999" spc="-67" u="sng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surged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. What can or should authorities do to keep it under cont</a:t>
            </a:r>
            <a:r>
              <a:rPr lang="en-US" b="true" sz="3999" spc="-67" u="none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r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ol?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5508495" y="2862853"/>
            <a:ext cx="7271010" cy="5453257"/>
          </a:xfrm>
          <a:custGeom>
            <a:avLst/>
            <a:gdLst/>
            <a:ahLst/>
            <a:cxnLst/>
            <a:rect r="r" b="b" t="t" l="l"/>
            <a:pathLst>
              <a:path h="5453257" w="7271010">
                <a:moveTo>
                  <a:pt x="0" y="0"/>
                </a:moveTo>
                <a:lnTo>
                  <a:pt x="7271010" y="0"/>
                </a:lnTo>
                <a:lnTo>
                  <a:pt x="7271010" y="5453258"/>
                </a:lnTo>
                <a:lnTo>
                  <a:pt x="0" y="54532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1373" y="1025315"/>
            <a:ext cx="16525254" cy="923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When was the last time you were truly </a:t>
            </a:r>
            <a:r>
              <a:rPr lang="en-US" b="true" sz="3999" spc="-67" u="sng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baffled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 by somethin</a:t>
            </a:r>
            <a:r>
              <a:rPr lang="en-US" b="true" sz="3999" spc="-67" u="none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g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? What is something which often </a:t>
            </a:r>
            <a:r>
              <a:rPr lang="en-US" b="true" sz="3999" spc="-67" u="sng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baffles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 people?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5301907" y="2497258"/>
            <a:ext cx="7684187" cy="5292483"/>
          </a:xfrm>
          <a:custGeom>
            <a:avLst/>
            <a:gdLst/>
            <a:ahLst/>
            <a:cxnLst/>
            <a:rect r="r" b="b" t="t" l="l"/>
            <a:pathLst>
              <a:path h="5292483" w="7684187">
                <a:moveTo>
                  <a:pt x="0" y="0"/>
                </a:moveTo>
                <a:lnTo>
                  <a:pt x="7684186" y="0"/>
                </a:lnTo>
                <a:lnTo>
                  <a:pt x="7684186" y="5292484"/>
                </a:lnTo>
                <a:lnTo>
                  <a:pt x="0" y="52924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1373" y="1025315"/>
            <a:ext cx="16525254" cy="1371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Give an example o</a:t>
            </a:r>
            <a:r>
              <a:rPr lang="en-US" b="true" sz="3999" spc="-67" u="none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f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 somethin</a:t>
            </a:r>
            <a:r>
              <a:rPr lang="en-US" b="true" sz="3999" spc="-67" u="none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g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 which has experienced a major </a:t>
            </a:r>
            <a:r>
              <a:rPr lang="en-US" b="true" sz="3999" spc="-67" u="sng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turnaround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, either in your private li</a:t>
            </a:r>
            <a:r>
              <a:rPr lang="en-US" b="true" sz="3999" spc="-67" u="none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fe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 or in general.</a:t>
            </a:r>
          </a:p>
          <a:p>
            <a:pPr algn="ctr">
              <a:lnSpc>
                <a:spcPts val="359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5190214" y="2499405"/>
            <a:ext cx="7907573" cy="5288189"/>
          </a:xfrm>
          <a:custGeom>
            <a:avLst/>
            <a:gdLst/>
            <a:ahLst/>
            <a:cxnLst/>
            <a:rect r="r" b="b" t="t" l="l"/>
            <a:pathLst>
              <a:path h="5288189" w="7907573">
                <a:moveTo>
                  <a:pt x="0" y="0"/>
                </a:moveTo>
                <a:lnTo>
                  <a:pt x="7907572" y="0"/>
                </a:lnTo>
                <a:lnTo>
                  <a:pt x="7907572" y="5288190"/>
                </a:lnTo>
                <a:lnTo>
                  <a:pt x="0" y="52881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1373" y="1025315"/>
            <a:ext cx="16525254" cy="923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What can happen when in</a:t>
            </a:r>
            <a:r>
              <a:rPr lang="en-US" b="true" sz="3999" spc="-67" u="none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f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ormation is </a:t>
            </a:r>
            <a:r>
              <a:rPr lang="en-US" b="true" sz="3999" spc="-67" u="sng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regurgitated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 without prop</a:t>
            </a:r>
            <a:r>
              <a:rPr lang="en-US" b="true" sz="3999" spc="-67" u="none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e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r analysis?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4261767" y="3038516"/>
            <a:ext cx="9764465" cy="5101933"/>
          </a:xfrm>
          <a:custGeom>
            <a:avLst/>
            <a:gdLst/>
            <a:ahLst/>
            <a:cxnLst/>
            <a:rect r="r" b="b" t="t" l="l"/>
            <a:pathLst>
              <a:path h="5101933" w="9764465">
                <a:moveTo>
                  <a:pt x="0" y="0"/>
                </a:moveTo>
                <a:lnTo>
                  <a:pt x="9764466" y="0"/>
                </a:lnTo>
                <a:lnTo>
                  <a:pt x="9764466" y="5101933"/>
                </a:lnTo>
                <a:lnTo>
                  <a:pt x="0" y="51019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1373" y="1025315"/>
            <a:ext cx="16525254" cy="923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When misin</a:t>
            </a:r>
            <a:r>
              <a:rPr lang="en-US" b="true" sz="3999" spc="-67" u="none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f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ormation has been </a:t>
            </a:r>
            <a:r>
              <a:rPr lang="en-US" b="true" sz="3999" spc="-67" u="sng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amplified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 by t</a:t>
            </a:r>
            <a:r>
              <a:rPr lang="en-US" b="true" sz="3999" spc="-67" u="none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r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ust</a:t>
            </a:r>
            <a:r>
              <a:rPr lang="en-US" b="true" sz="3999" spc="-67" u="none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e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d so</a:t>
            </a:r>
            <a:r>
              <a:rPr lang="en-US" b="true" sz="3999" spc="-67" u="none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ur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ces, what’s the bes</a:t>
            </a:r>
            <a:r>
              <a:rPr lang="en-US" b="true" sz="3999" spc="-67" u="none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t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 w</a:t>
            </a:r>
            <a:r>
              <a:rPr lang="en-US" b="true" sz="3999" spc="-67" u="none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a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y </a:t>
            </a:r>
            <a:r>
              <a:rPr lang="en-US" b="true" sz="3999" spc="-67" u="none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t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o corr</a:t>
            </a:r>
            <a:r>
              <a:rPr lang="en-US" b="true" sz="3999" spc="-67" u="none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e</a:t>
            </a: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ct that, or at least limit the damage?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8475519" y="2099057"/>
            <a:ext cx="9139040" cy="6088885"/>
          </a:xfrm>
          <a:custGeom>
            <a:avLst/>
            <a:gdLst/>
            <a:ahLst/>
            <a:cxnLst/>
            <a:rect r="r" b="b" t="t" l="l"/>
            <a:pathLst>
              <a:path h="6088885" w="9139040">
                <a:moveTo>
                  <a:pt x="0" y="0"/>
                </a:moveTo>
                <a:lnTo>
                  <a:pt x="9139039" y="0"/>
                </a:lnTo>
                <a:lnTo>
                  <a:pt x="9139039" y="6088886"/>
                </a:lnTo>
                <a:lnTo>
                  <a:pt x="0" y="60888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1373" y="1025315"/>
            <a:ext cx="16525254" cy="476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Find some fake news!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81373" y="1869402"/>
            <a:ext cx="7323252" cy="6663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427248"/>
                </a:solidFill>
                <a:latin typeface="Garet"/>
                <a:ea typeface="Garet"/>
                <a:cs typeface="Garet"/>
                <a:sym typeface="Garet"/>
              </a:rPr>
              <a:t>Find an example of a fake news st</a:t>
            </a:r>
            <a:r>
              <a:rPr lang="en-US" sz="2599">
                <a:solidFill>
                  <a:srgbClr val="427248"/>
                </a:solidFill>
                <a:latin typeface="Garet"/>
                <a:ea typeface="Garet"/>
                <a:cs typeface="Garet"/>
                <a:sym typeface="Garet"/>
              </a:rPr>
              <a:t>ory in English. </a:t>
            </a:r>
          </a:p>
          <a:p>
            <a:pPr algn="l">
              <a:lnSpc>
                <a:spcPts val="3639"/>
              </a:lnSpc>
              <a:spcBef>
                <a:spcPct val="0"/>
              </a:spcBef>
            </a:pPr>
          </a:p>
          <a:p>
            <a:pPr algn="l" marL="561332" indent="-280666" lvl="1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599">
                <a:solidFill>
                  <a:srgbClr val="427248"/>
                </a:solidFill>
                <a:latin typeface="Garet"/>
                <a:ea typeface="Garet"/>
                <a:cs typeface="Garet"/>
                <a:sym typeface="Garet"/>
              </a:rPr>
              <a:t>What is the title and when was it published?</a:t>
            </a:r>
          </a:p>
          <a:p>
            <a:pPr algn="l" marL="561332" indent="-280666" lvl="1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599">
                <a:solidFill>
                  <a:srgbClr val="427248"/>
                </a:solidFill>
                <a:latin typeface="Garet"/>
                <a:ea typeface="Garet"/>
                <a:cs typeface="Garet"/>
                <a:sym typeface="Garet"/>
              </a:rPr>
              <a:t>What does it claim? What is ‘fake’ about it?</a:t>
            </a:r>
          </a:p>
          <a:p>
            <a:pPr algn="l" marL="561332" indent="-280666" lvl="1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599">
                <a:solidFill>
                  <a:srgbClr val="427248"/>
                </a:solidFill>
                <a:latin typeface="Garet"/>
                <a:ea typeface="Garet"/>
                <a:cs typeface="Garet"/>
                <a:sym typeface="Garet"/>
              </a:rPr>
              <a:t>What’s the real story?</a:t>
            </a:r>
          </a:p>
          <a:p>
            <a:pPr algn="l" marL="561332" indent="-280666" lvl="1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599">
                <a:solidFill>
                  <a:srgbClr val="427248"/>
                </a:solidFill>
                <a:latin typeface="Garet"/>
                <a:ea typeface="Garet"/>
                <a:cs typeface="Garet"/>
                <a:sym typeface="Garet"/>
              </a:rPr>
              <a:t>What was the motivation behind this fake news article, in your opinion?</a:t>
            </a:r>
          </a:p>
          <a:p>
            <a:pPr algn="l" marL="561332" indent="-280666" lvl="1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599">
                <a:solidFill>
                  <a:srgbClr val="427248"/>
                </a:solidFill>
                <a:latin typeface="Garet"/>
                <a:ea typeface="Garet"/>
                <a:cs typeface="Garet"/>
                <a:sym typeface="Garet"/>
              </a:rPr>
              <a:t>Was it amplified or regurgitated by other sources?</a:t>
            </a:r>
          </a:p>
          <a:p>
            <a:pPr algn="l" marL="561332" indent="-280666" lvl="1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599">
                <a:solidFill>
                  <a:srgbClr val="427248"/>
                </a:solidFill>
                <a:latin typeface="Garet"/>
                <a:ea typeface="Garet"/>
                <a:cs typeface="Garet"/>
                <a:sym typeface="Garet"/>
              </a:rPr>
              <a:t>What could some consequences of this fake news story be?</a:t>
            </a:r>
          </a:p>
          <a:p>
            <a:pPr algn="l">
              <a:lnSpc>
                <a:spcPts val="20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DAG3cgqltFo</dc:identifier>
  <dcterms:modified xsi:type="dcterms:W3CDTF">2011-08-01T06:04:30Z</dcterms:modified>
  <cp:revision>1</cp:revision>
  <dc:title>Fake news: Presentation</dc:title>
</cp:coreProperties>
</file>