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Quiche" charset="1" panose="00000500000000000000"/>
      <p:regular r:id="rId21"/>
    </p:embeddedFont>
    <p:embeddedFont>
      <p:font typeface="Inter" charset="1" panose="020B0502030000000004"/>
      <p:regular r:id="rId22"/>
    </p:embeddedFont>
    <p:embeddedFont>
      <p:font typeface="Garet" charset="1" panose="00000000000000000000"/>
      <p:regular r:id="rId23"/>
    </p:embeddedFont>
    <p:embeddedFont>
      <p:font typeface="Quiche Bold" charset="1" panose="00000800000000000000"/>
      <p:regular r:id="rId24"/>
    </p:embeddedFont>
    <p:embeddedFont>
      <p:font typeface="Quiche Medium" charset="1" panose="00000600000000000000"/>
      <p:regular r:id="rId25"/>
    </p:embeddedFont>
    <p:embeddedFont>
      <p:font typeface="Montserrat Semi-Bold" charset="1" panose="00000700000000000000"/>
      <p:regular r:id="rId26"/>
    </p:embeddedFont>
    <p:embeddedFont>
      <p:font typeface="Montserrat Bold" charset="1" panose="00000800000000000000"/>
      <p:regular r:id="rId27"/>
    </p:embeddedFont>
    <p:embeddedFont>
      <p:font typeface="Roboto" charset="1" panose="02000000000000000000"/>
      <p:regular r:id="rId28"/>
    </p:embeddedFont>
    <p:embeddedFont>
      <p:font typeface="Canva Sans Bold" charset="1" panose="020B0803030501040103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https://www.theguardian.com/us-news/2025/feb/07/trump-meme-coin-crypto-copycats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https://www.theguardian.com/us-news/2025/feb/07/trump-meme-coin-crypto-copycats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272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391810" y="713409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V="true">
            <a:off x="7391810" y="315290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8267063" y="700289"/>
            <a:ext cx="1753874" cy="1753874"/>
          </a:xfrm>
          <a:custGeom>
            <a:avLst/>
            <a:gdLst/>
            <a:ahLst/>
            <a:cxnLst/>
            <a:rect r="r" b="b" t="t" l="l"/>
            <a:pathLst>
              <a:path h="1753874" w="1753874">
                <a:moveTo>
                  <a:pt x="0" y="0"/>
                </a:moveTo>
                <a:lnTo>
                  <a:pt x="1753874" y="0"/>
                </a:lnTo>
                <a:lnTo>
                  <a:pt x="1753874" y="1753874"/>
                </a:lnTo>
                <a:lnTo>
                  <a:pt x="0" y="1753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388553" y="3614867"/>
            <a:ext cx="11510893" cy="2453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</a:pPr>
            <a:r>
              <a:rPr lang="en-US" sz="10400" spc="-176">
                <a:solidFill>
                  <a:srgbClr val="EEEDCA"/>
                </a:solidFill>
                <a:latin typeface="Quiche"/>
                <a:ea typeface="Quiche"/>
                <a:cs typeface="Quiche"/>
                <a:sym typeface="Quiche"/>
              </a:rPr>
              <a:t>Trump’s crypocurrency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888635" y="8224708"/>
            <a:ext cx="8510731" cy="346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500" spc="-50">
                <a:solidFill>
                  <a:srgbClr val="EEEDCA"/>
                </a:solidFill>
                <a:latin typeface="Inter"/>
                <a:ea typeface="Inter"/>
                <a:cs typeface="Inter"/>
                <a:sym typeface="Inter"/>
              </a:rPr>
              <a:t>ESL Lesson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88635" y="9599484"/>
            <a:ext cx="8510731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806143" y="3285443"/>
            <a:ext cx="10761598" cy="3716114"/>
          </a:xfrm>
          <a:custGeom>
            <a:avLst/>
            <a:gdLst/>
            <a:ahLst/>
            <a:cxnLst/>
            <a:rect r="r" b="b" t="t" l="l"/>
            <a:pathLst>
              <a:path h="3716114" w="10761598">
                <a:moveTo>
                  <a:pt x="0" y="0"/>
                </a:moveTo>
                <a:lnTo>
                  <a:pt x="10761598" y="0"/>
                </a:lnTo>
                <a:lnTo>
                  <a:pt x="10761598" y="3716114"/>
                </a:lnTo>
                <a:lnTo>
                  <a:pt x="0" y="37161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912037" y="3285443"/>
            <a:ext cx="5569820" cy="3716114"/>
          </a:xfrm>
          <a:custGeom>
            <a:avLst/>
            <a:gdLst/>
            <a:ahLst/>
            <a:cxnLst/>
            <a:rect r="r" b="b" t="t" l="l"/>
            <a:pathLst>
              <a:path h="3716114" w="5569820">
                <a:moveTo>
                  <a:pt x="0" y="0"/>
                </a:moveTo>
                <a:lnTo>
                  <a:pt x="5569820" y="0"/>
                </a:lnTo>
                <a:lnTo>
                  <a:pt x="5569820" y="3716114"/>
                </a:lnTo>
                <a:lnTo>
                  <a:pt x="0" y="37161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81373" y="1025315"/>
            <a:ext cx="16525254" cy="9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Look at the images below. What, or who, do they show? Discuss how they could be related.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2A593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42724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1263942" y="3565979"/>
            <a:ext cx="5461563" cy="2322704"/>
            <a:chOff x="0" y="0"/>
            <a:chExt cx="1803504" cy="7669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504" cy="766998"/>
            </a:xfrm>
            <a:custGeom>
              <a:avLst/>
              <a:gdLst/>
              <a:ahLst/>
              <a:cxnLst/>
              <a:rect r="r" b="b" t="t" l="l"/>
              <a:pathLst>
                <a:path h="766998" w="1803504">
                  <a:moveTo>
                    <a:pt x="34021" y="0"/>
                  </a:moveTo>
                  <a:lnTo>
                    <a:pt x="1769484" y="0"/>
                  </a:lnTo>
                  <a:cubicBezTo>
                    <a:pt x="1778506" y="0"/>
                    <a:pt x="1787160" y="3584"/>
                    <a:pt x="1793540" y="9964"/>
                  </a:cubicBezTo>
                  <a:cubicBezTo>
                    <a:pt x="1799920" y="16345"/>
                    <a:pt x="1803504" y="24998"/>
                    <a:pt x="1803504" y="34021"/>
                  </a:cubicBezTo>
                  <a:lnTo>
                    <a:pt x="1803504" y="732977"/>
                  </a:lnTo>
                  <a:cubicBezTo>
                    <a:pt x="1803504" y="742000"/>
                    <a:pt x="1799920" y="750653"/>
                    <a:pt x="1793540" y="757033"/>
                  </a:cubicBezTo>
                  <a:cubicBezTo>
                    <a:pt x="1787160" y="763413"/>
                    <a:pt x="1778506" y="766998"/>
                    <a:pt x="1769484" y="766998"/>
                  </a:cubicBezTo>
                  <a:lnTo>
                    <a:pt x="34021" y="766998"/>
                  </a:lnTo>
                  <a:cubicBezTo>
                    <a:pt x="24998" y="766998"/>
                    <a:pt x="16345" y="763413"/>
                    <a:pt x="9964" y="757033"/>
                  </a:cubicBezTo>
                  <a:cubicBezTo>
                    <a:pt x="3584" y="750653"/>
                    <a:pt x="0" y="742000"/>
                    <a:pt x="0" y="732977"/>
                  </a:cubicBezTo>
                  <a:lnTo>
                    <a:pt x="0" y="34021"/>
                  </a:lnTo>
                  <a:cubicBezTo>
                    <a:pt x="0" y="24998"/>
                    <a:pt x="3584" y="16345"/>
                    <a:pt x="9964" y="9964"/>
                  </a:cubicBezTo>
                  <a:cubicBezTo>
                    <a:pt x="16345" y="3584"/>
                    <a:pt x="24998" y="0"/>
                    <a:pt x="34021" y="0"/>
                  </a:cubicBezTo>
                  <a:close/>
                </a:path>
              </a:pathLst>
            </a:custGeom>
            <a:solidFill>
              <a:srgbClr val="2A5931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803504" cy="7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617051" y="1531486"/>
            <a:ext cx="1429517" cy="142951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2A5931"/>
            </a:solidFill>
            <a:ln cap="rnd">
              <a:noFill/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263942" y="1084893"/>
            <a:ext cx="5461563" cy="2322704"/>
            <a:chOff x="0" y="0"/>
            <a:chExt cx="1803504" cy="7669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03504" cy="766998"/>
            </a:xfrm>
            <a:custGeom>
              <a:avLst/>
              <a:gdLst/>
              <a:ahLst/>
              <a:cxnLst/>
              <a:rect r="r" b="b" t="t" l="l"/>
              <a:pathLst>
                <a:path h="766998" w="1803504">
                  <a:moveTo>
                    <a:pt x="34021" y="0"/>
                  </a:moveTo>
                  <a:lnTo>
                    <a:pt x="1769484" y="0"/>
                  </a:lnTo>
                  <a:cubicBezTo>
                    <a:pt x="1778506" y="0"/>
                    <a:pt x="1787160" y="3584"/>
                    <a:pt x="1793540" y="9964"/>
                  </a:cubicBezTo>
                  <a:cubicBezTo>
                    <a:pt x="1799920" y="16345"/>
                    <a:pt x="1803504" y="24998"/>
                    <a:pt x="1803504" y="34021"/>
                  </a:cubicBezTo>
                  <a:lnTo>
                    <a:pt x="1803504" y="732977"/>
                  </a:lnTo>
                  <a:cubicBezTo>
                    <a:pt x="1803504" y="742000"/>
                    <a:pt x="1799920" y="750653"/>
                    <a:pt x="1793540" y="757033"/>
                  </a:cubicBezTo>
                  <a:cubicBezTo>
                    <a:pt x="1787160" y="763413"/>
                    <a:pt x="1778506" y="766998"/>
                    <a:pt x="1769484" y="766998"/>
                  </a:cubicBezTo>
                  <a:lnTo>
                    <a:pt x="34021" y="766998"/>
                  </a:lnTo>
                  <a:cubicBezTo>
                    <a:pt x="24998" y="766998"/>
                    <a:pt x="16345" y="763413"/>
                    <a:pt x="9964" y="757033"/>
                  </a:cubicBezTo>
                  <a:cubicBezTo>
                    <a:pt x="3584" y="750653"/>
                    <a:pt x="0" y="742000"/>
                    <a:pt x="0" y="732977"/>
                  </a:cubicBezTo>
                  <a:lnTo>
                    <a:pt x="0" y="34021"/>
                  </a:lnTo>
                  <a:cubicBezTo>
                    <a:pt x="0" y="24998"/>
                    <a:pt x="3584" y="16345"/>
                    <a:pt x="9964" y="9964"/>
                  </a:cubicBezTo>
                  <a:cubicBezTo>
                    <a:pt x="16345" y="3584"/>
                    <a:pt x="24998" y="0"/>
                    <a:pt x="34021" y="0"/>
                  </a:cubicBezTo>
                  <a:close/>
                </a:path>
              </a:pathLst>
            </a:custGeom>
            <a:solidFill>
              <a:srgbClr val="2A5931"/>
            </a:solidFill>
            <a:ln cap="rnd">
              <a:noFill/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1803504" cy="7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263942" y="6047518"/>
            <a:ext cx="5461563" cy="2322704"/>
            <a:chOff x="0" y="0"/>
            <a:chExt cx="1803504" cy="7669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03504" cy="766998"/>
            </a:xfrm>
            <a:custGeom>
              <a:avLst/>
              <a:gdLst/>
              <a:ahLst/>
              <a:cxnLst/>
              <a:rect r="r" b="b" t="t" l="l"/>
              <a:pathLst>
                <a:path h="766998" w="1803504">
                  <a:moveTo>
                    <a:pt x="34021" y="0"/>
                  </a:moveTo>
                  <a:lnTo>
                    <a:pt x="1769484" y="0"/>
                  </a:lnTo>
                  <a:cubicBezTo>
                    <a:pt x="1778506" y="0"/>
                    <a:pt x="1787160" y="3584"/>
                    <a:pt x="1793540" y="9964"/>
                  </a:cubicBezTo>
                  <a:cubicBezTo>
                    <a:pt x="1799920" y="16345"/>
                    <a:pt x="1803504" y="24998"/>
                    <a:pt x="1803504" y="34021"/>
                  </a:cubicBezTo>
                  <a:lnTo>
                    <a:pt x="1803504" y="732977"/>
                  </a:lnTo>
                  <a:cubicBezTo>
                    <a:pt x="1803504" y="742000"/>
                    <a:pt x="1799920" y="750653"/>
                    <a:pt x="1793540" y="757033"/>
                  </a:cubicBezTo>
                  <a:cubicBezTo>
                    <a:pt x="1787160" y="763413"/>
                    <a:pt x="1778506" y="766998"/>
                    <a:pt x="1769484" y="766998"/>
                  </a:cubicBezTo>
                  <a:lnTo>
                    <a:pt x="34021" y="766998"/>
                  </a:lnTo>
                  <a:cubicBezTo>
                    <a:pt x="24998" y="766998"/>
                    <a:pt x="16345" y="763413"/>
                    <a:pt x="9964" y="757033"/>
                  </a:cubicBezTo>
                  <a:cubicBezTo>
                    <a:pt x="3584" y="750653"/>
                    <a:pt x="0" y="742000"/>
                    <a:pt x="0" y="732977"/>
                  </a:cubicBezTo>
                  <a:lnTo>
                    <a:pt x="0" y="34021"/>
                  </a:lnTo>
                  <a:cubicBezTo>
                    <a:pt x="0" y="24998"/>
                    <a:pt x="3584" y="16345"/>
                    <a:pt x="9964" y="9964"/>
                  </a:cubicBezTo>
                  <a:cubicBezTo>
                    <a:pt x="16345" y="3584"/>
                    <a:pt x="24998" y="0"/>
                    <a:pt x="34021" y="0"/>
                  </a:cubicBezTo>
                  <a:close/>
                </a:path>
              </a:pathLst>
            </a:custGeom>
            <a:solidFill>
              <a:srgbClr val="2A5931"/>
            </a:solidFill>
            <a:ln cap="rnd">
              <a:noFill/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1803504" cy="7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617051" y="4012799"/>
            <a:ext cx="1429517" cy="1429517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2A5931"/>
            </a:solidFill>
            <a:ln cap="rnd">
              <a:noFill/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617051" y="6494112"/>
            <a:ext cx="1429517" cy="1429517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2A5931"/>
            </a:solidFill>
            <a:ln cap="rnd">
              <a:noFill/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551276" y="3980625"/>
            <a:ext cx="5717028" cy="3816116"/>
          </a:xfrm>
          <a:custGeom>
            <a:avLst/>
            <a:gdLst/>
            <a:ahLst/>
            <a:cxnLst/>
            <a:rect r="r" b="b" t="t" l="l"/>
            <a:pathLst>
              <a:path h="3816116" w="5717028">
                <a:moveTo>
                  <a:pt x="0" y="0"/>
                </a:moveTo>
                <a:lnTo>
                  <a:pt x="5717029" y="0"/>
                </a:lnTo>
                <a:lnTo>
                  <a:pt x="5717029" y="3816116"/>
                </a:lnTo>
                <a:lnTo>
                  <a:pt x="0" y="38161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504950" y="1132518"/>
            <a:ext cx="5809681" cy="2274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51"/>
              </a:lnSpc>
            </a:pPr>
            <a:r>
              <a:rPr lang="en-US" sz="4199" spc="-71" b="true">
                <a:solidFill>
                  <a:srgbClr val="427248"/>
                </a:solidFill>
                <a:latin typeface="Quiche Medium"/>
                <a:ea typeface="Quiche Medium"/>
                <a:cs typeface="Quiche Medium"/>
                <a:sym typeface="Quiche Medium"/>
              </a:rPr>
              <a:t>Find/think of an example of a cryptocurrency and present it to the class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441849" y="4025882"/>
            <a:ext cx="5105750" cy="1346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9"/>
              </a:lnSpc>
            </a:pPr>
            <a:r>
              <a:rPr lang="en-US" b="true" sz="2499" spc="-4">
                <a:solidFill>
                  <a:srgbClr val="EEEDCA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When did it experience big increases in its worth? Were there any decreases?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747782" y="1544569"/>
            <a:ext cx="4493884" cy="1346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9"/>
              </a:lnSpc>
            </a:pPr>
            <a:r>
              <a:rPr lang="en-US" b="true" sz="2499" spc="-4">
                <a:solidFill>
                  <a:srgbClr val="EEEDCA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What is the name </a:t>
            </a:r>
            <a:r>
              <a:rPr lang="en-US" b="true" sz="2499" spc="-4" u="none">
                <a:solidFill>
                  <a:srgbClr val="EEEDCA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of the cryptocurrency, who released it, and when?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747782" y="6506131"/>
            <a:ext cx="4493884" cy="1346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9"/>
              </a:lnSpc>
            </a:pPr>
            <a:r>
              <a:rPr lang="en-US" b="true" sz="2499" spc="-4">
                <a:solidFill>
                  <a:srgbClr val="EEEDC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Is this a cryptocurrency you would buy? Why or why not?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657097" y="1919029"/>
            <a:ext cx="1349424" cy="721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12"/>
              </a:lnSpc>
              <a:spcBef>
                <a:spcPct val="0"/>
              </a:spcBef>
            </a:pPr>
            <a:r>
              <a:rPr lang="en-US" b="true" sz="5200" spc="-88" strike="noStrike" u="none">
                <a:solidFill>
                  <a:srgbClr val="EEEDCA"/>
                </a:solidFill>
                <a:latin typeface="Quiche Medium"/>
                <a:ea typeface="Quiche Medium"/>
                <a:cs typeface="Quiche Medium"/>
                <a:sym typeface="Quiche Medium"/>
              </a:rPr>
              <a:t>01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657097" y="4400342"/>
            <a:ext cx="1349424" cy="721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12"/>
              </a:lnSpc>
              <a:spcBef>
                <a:spcPct val="0"/>
              </a:spcBef>
            </a:pPr>
            <a:r>
              <a:rPr lang="en-US" b="true" sz="5200" spc="-88" strike="noStrike" u="none">
                <a:solidFill>
                  <a:srgbClr val="EEEDCA"/>
                </a:solidFill>
                <a:latin typeface="Quiche Medium"/>
                <a:ea typeface="Quiche Medium"/>
                <a:cs typeface="Quiche Medium"/>
                <a:sym typeface="Quiche Medium"/>
              </a:rPr>
              <a:t>02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657097" y="6880590"/>
            <a:ext cx="1349424" cy="721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12"/>
              </a:lnSpc>
              <a:spcBef>
                <a:spcPct val="0"/>
              </a:spcBef>
            </a:pPr>
            <a:r>
              <a:rPr lang="en-US" b="true" sz="5200" spc="-88" strike="noStrike" u="none">
                <a:solidFill>
                  <a:srgbClr val="EEEDCA"/>
                </a:solidFill>
                <a:latin typeface="Quiche Medium"/>
                <a:ea typeface="Quiche Medium"/>
                <a:cs typeface="Quiche Medium"/>
                <a:sym typeface="Quiche Medium"/>
              </a:rPr>
              <a:t>03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9393260" y="346581"/>
            <a:ext cx="8580310" cy="8278869"/>
          </a:xfrm>
          <a:custGeom>
            <a:avLst/>
            <a:gdLst/>
            <a:ahLst/>
            <a:cxnLst/>
            <a:rect r="r" b="b" t="t" l="l"/>
            <a:pathLst>
              <a:path h="8278869" w="8580310">
                <a:moveTo>
                  <a:pt x="0" y="0"/>
                </a:moveTo>
                <a:lnTo>
                  <a:pt x="8580310" y="0"/>
                </a:lnTo>
                <a:lnTo>
                  <a:pt x="8580310" y="8278869"/>
                </a:lnTo>
                <a:lnTo>
                  <a:pt x="0" y="827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13681" y="905187"/>
            <a:ext cx="8378041" cy="7094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You are going to read the article shown on the right.</a:t>
            </a:r>
          </a:p>
          <a:p>
            <a:pPr algn="ctr">
              <a:lnSpc>
                <a:spcPts val="5519"/>
              </a:lnSpc>
            </a:pPr>
          </a:p>
          <a:p>
            <a:pPr algn="l">
              <a:lnSpc>
                <a:spcPts val="4967"/>
              </a:lnSpc>
            </a:pPr>
            <a:r>
              <a:rPr lang="en-US" sz="3600" spc="-61" b="tru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Before reading:</a:t>
            </a:r>
          </a:p>
          <a:p>
            <a:pPr algn="l">
              <a:lnSpc>
                <a:spcPts val="4967"/>
              </a:lnSpc>
            </a:pPr>
          </a:p>
          <a:p>
            <a:pPr algn="l" marL="777240" indent="-388620" lvl="1">
              <a:lnSpc>
                <a:spcPts val="4967"/>
              </a:lnSpc>
              <a:buFont typeface="Arial"/>
              <a:buChar char="•"/>
            </a:pPr>
            <a:r>
              <a:rPr lang="en-US" b="true" sz="3600" spc="-61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What is the word ‘crypto’ short for?</a:t>
            </a:r>
          </a:p>
          <a:p>
            <a:pPr algn="l" marL="777240" indent="-388620" lvl="1">
              <a:lnSpc>
                <a:spcPts val="4967"/>
              </a:lnSpc>
              <a:buFont typeface="Arial"/>
              <a:buChar char="•"/>
            </a:pPr>
            <a:r>
              <a:rPr lang="en-US" b="true" sz="3600" spc="-61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What is a ‘copycat’?</a:t>
            </a:r>
          </a:p>
          <a:p>
            <a:pPr algn="l" marL="777240" indent="-388620" lvl="1">
              <a:lnSpc>
                <a:spcPts val="4967"/>
              </a:lnSpc>
              <a:buFont typeface="Arial"/>
              <a:buChar char="•"/>
            </a:pPr>
            <a:r>
              <a:rPr lang="en-US" b="true" sz="3600" spc="-61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Why might people decide to be copycats?</a:t>
            </a:r>
          </a:p>
          <a:p>
            <a:pPr algn="l" marL="777240" indent="-388620" lvl="1">
              <a:lnSpc>
                <a:spcPts val="4967"/>
              </a:lnSpc>
              <a:buFont typeface="Arial"/>
              <a:buChar char="•"/>
            </a:pPr>
            <a:r>
              <a:rPr lang="en-US" b="true" sz="3600" spc="-61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What information do you expect to read in this article?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29926" y="8737087"/>
            <a:ext cx="1602381" cy="305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55"/>
              </a:lnSpc>
              <a:spcBef>
                <a:spcPct val="0"/>
              </a:spcBef>
            </a:pPr>
            <a:r>
              <a:rPr lang="en-US" sz="1962" u="sng">
                <a:solidFill>
                  <a:srgbClr val="427248"/>
                </a:solidFill>
                <a:latin typeface="Roboto"/>
                <a:ea typeface="Roboto"/>
                <a:cs typeface="Roboto"/>
                <a:sym typeface="Roboto"/>
                <a:hlinkClick r:id="rId3" tooltip="https://www.theguardian.com/us-news/2025/feb/07/trump-meme-coin-crypto-copycats"/>
              </a:rPr>
              <a:t>Original article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9393260" y="346581"/>
            <a:ext cx="8580310" cy="8278869"/>
          </a:xfrm>
          <a:custGeom>
            <a:avLst/>
            <a:gdLst/>
            <a:ahLst/>
            <a:cxnLst/>
            <a:rect r="r" b="b" t="t" l="l"/>
            <a:pathLst>
              <a:path h="8278869" w="8580310">
                <a:moveTo>
                  <a:pt x="0" y="0"/>
                </a:moveTo>
                <a:lnTo>
                  <a:pt x="8580310" y="0"/>
                </a:lnTo>
                <a:lnTo>
                  <a:pt x="8580310" y="8278869"/>
                </a:lnTo>
                <a:lnTo>
                  <a:pt x="0" y="827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13681" y="886137"/>
            <a:ext cx="8378041" cy="7060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09"/>
              </a:lnSpc>
            </a:pPr>
            <a:r>
              <a:rPr lang="en-US" b="true" sz="4499" spc="-76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After reading</a:t>
            </a:r>
          </a:p>
          <a:p>
            <a:pPr algn="l">
              <a:lnSpc>
                <a:spcPts val="4967"/>
              </a:lnSpc>
            </a:pPr>
          </a:p>
          <a:p>
            <a:pPr algn="l" marL="777240" indent="-388620" lvl="1">
              <a:lnSpc>
                <a:spcPts val="4967"/>
              </a:lnSpc>
              <a:buFont typeface="Arial"/>
              <a:buChar char="•"/>
            </a:pPr>
            <a:r>
              <a:rPr lang="en-US" b="true" sz="3600" spc="-61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What are your thoughts on the topic of this article? Use three adjectives to describe them and explain your choices.</a:t>
            </a:r>
          </a:p>
          <a:p>
            <a:pPr algn="l" marL="777240" indent="-388620" lvl="1">
              <a:lnSpc>
                <a:spcPts val="4967"/>
              </a:lnSpc>
              <a:buFont typeface="Arial"/>
              <a:buChar char="•"/>
            </a:pPr>
            <a:r>
              <a:rPr lang="en-US" b="true" sz="3600" spc="-61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Do you think this journalist is pro or anti-Trump? Why?</a:t>
            </a:r>
          </a:p>
          <a:p>
            <a:pPr algn="l" marL="777240" indent="-388620" lvl="1">
              <a:lnSpc>
                <a:spcPts val="4967"/>
              </a:lnSpc>
              <a:buFont typeface="Arial"/>
              <a:buChar char="•"/>
            </a:pPr>
            <a:r>
              <a:rPr lang="en-US" b="true" sz="3600" spc="-61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Has this article reinforced or challenged your views on cryptocurrencies? How?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29926" y="8737087"/>
            <a:ext cx="1602381" cy="305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55"/>
              </a:lnSpc>
              <a:spcBef>
                <a:spcPct val="0"/>
              </a:spcBef>
            </a:pPr>
            <a:r>
              <a:rPr lang="en-US" sz="1962" u="sng">
                <a:solidFill>
                  <a:srgbClr val="427248"/>
                </a:solidFill>
                <a:latin typeface="Roboto"/>
                <a:ea typeface="Roboto"/>
                <a:cs typeface="Roboto"/>
                <a:sym typeface="Roboto"/>
                <a:hlinkClick r:id="rId3" tooltip="https://www.theguardian.com/us-news/2025/feb/07/trump-meme-coin-crypto-copycats"/>
              </a:rPr>
              <a:t>Original article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672078" y="4479924"/>
            <a:ext cx="8943843" cy="1193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42724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Focus on vocabulary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6185385" y="2752910"/>
            <a:ext cx="5917230" cy="5673145"/>
          </a:xfrm>
          <a:custGeom>
            <a:avLst/>
            <a:gdLst/>
            <a:ahLst/>
            <a:cxnLst/>
            <a:rect r="r" b="b" t="t" l="l"/>
            <a:pathLst>
              <a:path h="5673145" w="5917230">
                <a:moveTo>
                  <a:pt x="0" y="0"/>
                </a:moveTo>
                <a:lnTo>
                  <a:pt x="5917230" y="0"/>
                </a:lnTo>
                <a:lnTo>
                  <a:pt x="5917230" y="5673144"/>
                </a:lnTo>
                <a:lnTo>
                  <a:pt x="0" y="56731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1371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Can you think of an example of a person or company who was or is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ahead of the game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? What actions did they take to be in their position?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834979" y="3086100"/>
            <a:ext cx="2618042" cy="4114800"/>
          </a:xfrm>
          <a:custGeom>
            <a:avLst/>
            <a:gdLst/>
            <a:ahLst/>
            <a:cxnLst/>
            <a:rect r="r" b="b" t="t" l="l"/>
            <a:pathLst>
              <a:path h="4114800" w="2618042">
                <a:moveTo>
                  <a:pt x="0" y="0"/>
                </a:moveTo>
                <a:lnTo>
                  <a:pt x="2618042" y="0"/>
                </a:lnTo>
                <a:lnTo>
                  <a:pt x="26180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9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Can you think of an example of a person or company who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made a killing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? How did they do it?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086600" y="30861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1371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Can you think of an example of a person, company or trend who/which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sparked a slide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in somethin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g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(e.g. financial value, the use of a product/service, an activity etc)?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346347" y="3086100"/>
            <a:ext cx="3595307" cy="4114800"/>
          </a:xfrm>
          <a:custGeom>
            <a:avLst/>
            <a:gdLst/>
            <a:ahLst/>
            <a:cxnLst/>
            <a:rect r="r" b="b" t="t" l="l"/>
            <a:pathLst>
              <a:path h="4114800" w="3595307">
                <a:moveTo>
                  <a:pt x="0" y="0"/>
                </a:moveTo>
                <a:lnTo>
                  <a:pt x="3595306" y="0"/>
                </a:lnTo>
                <a:lnTo>
                  <a:pt x="35953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1371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When was the last time you heard of a person, organisation, or team being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taken to the cleaners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?</a:t>
            </a:r>
          </a:p>
          <a:p>
            <a:pPr algn="ctr">
              <a:lnSpc>
                <a:spcPts val="359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5486400" y="3287268"/>
            <a:ext cx="7315200" cy="3712464"/>
          </a:xfrm>
          <a:custGeom>
            <a:avLst/>
            <a:gdLst/>
            <a:ahLst/>
            <a:cxnLst/>
            <a:rect r="r" b="b" t="t" l="l"/>
            <a:pathLst>
              <a:path h="3712464" w="7315200">
                <a:moveTo>
                  <a:pt x="0" y="0"/>
                </a:moveTo>
                <a:lnTo>
                  <a:pt x="7315200" y="0"/>
                </a:lnTo>
                <a:lnTo>
                  <a:pt x="7315200" y="3712464"/>
                </a:lnTo>
                <a:lnTo>
                  <a:pt x="0" y="3712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181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Fill in these gaps with your own idea:</a:t>
            </a:r>
          </a:p>
          <a:p>
            <a:pPr algn="ctr">
              <a:lnSpc>
                <a:spcPts val="3599"/>
              </a:lnSpc>
            </a:pPr>
          </a:p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“…………………. has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opened the floodgates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to/for ……………………………”</a:t>
            </a:r>
          </a:p>
          <a:p>
            <a:pPr algn="ctr">
              <a:lnSpc>
                <a:spcPts val="359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086600" y="4127077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958640"/>
            <a:ext cx="16525254" cy="2180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Have you ever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dallied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in the cryptocurrency market? </a:t>
            </a:r>
          </a:p>
          <a:p>
            <a:pPr algn="ctr">
              <a:lnSpc>
                <a:spcPts val="427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If not, why not? </a:t>
            </a:r>
          </a:p>
          <a:p>
            <a:pPr algn="ctr">
              <a:lnSpc>
                <a:spcPts val="427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If yes, what was your experience like? What advice would you give to people considering it?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5486400" y="4011769"/>
            <a:ext cx="7315200" cy="3410712"/>
          </a:xfrm>
          <a:custGeom>
            <a:avLst/>
            <a:gdLst/>
            <a:ahLst/>
            <a:cxnLst/>
            <a:rect r="r" b="b" t="t" l="l"/>
            <a:pathLst>
              <a:path h="3410712" w="7315200">
                <a:moveTo>
                  <a:pt x="0" y="0"/>
                </a:moveTo>
                <a:lnTo>
                  <a:pt x="7315200" y="0"/>
                </a:lnTo>
                <a:lnTo>
                  <a:pt x="7315200" y="3410712"/>
                </a:lnTo>
                <a:lnTo>
                  <a:pt x="0" y="3410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958640"/>
            <a:ext cx="16525254" cy="163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Can you think of a time when there was a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precipitous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change in either your personal life, or elsewhere (such as in your country, or in financial markets)?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997000" y="3086100"/>
            <a:ext cx="2294001" cy="4114800"/>
          </a:xfrm>
          <a:custGeom>
            <a:avLst/>
            <a:gdLst/>
            <a:ahLst/>
            <a:cxnLst/>
            <a:rect r="r" b="b" t="t" l="l"/>
            <a:pathLst>
              <a:path h="4114800" w="2294001">
                <a:moveTo>
                  <a:pt x="0" y="0"/>
                </a:moveTo>
                <a:lnTo>
                  <a:pt x="2294000" y="0"/>
                </a:lnTo>
                <a:lnTo>
                  <a:pt x="2294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958640"/>
            <a:ext cx="16525254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Provide some other examples of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grifting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. What can be done to stop it?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6552976" y="2960026"/>
            <a:ext cx="5182049" cy="5363052"/>
          </a:xfrm>
          <a:custGeom>
            <a:avLst/>
            <a:gdLst/>
            <a:ahLst/>
            <a:cxnLst/>
            <a:rect r="r" b="b" t="t" l="l"/>
            <a:pathLst>
              <a:path h="5363052" w="5182049">
                <a:moveTo>
                  <a:pt x="0" y="0"/>
                </a:moveTo>
                <a:lnTo>
                  <a:pt x="5182048" y="0"/>
                </a:lnTo>
                <a:lnTo>
                  <a:pt x="5182048" y="5363052"/>
                </a:lnTo>
                <a:lnTo>
                  <a:pt x="0" y="5363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958640"/>
            <a:ext cx="16525254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What is something you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dallied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with in your life. Why didn’t you continue doing it?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DAGqZ8ki5aE</dc:identifier>
  <dcterms:modified xsi:type="dcterms:W3CDTF">2011-08-01T06:04:30Z</dcterms:modified>
  <cp:revision>1</cp:revision>
  <dc:title>Trump's meme coin: Presentation</dc:title>
</cp:coreProperties>
</file>