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Quiche" charset="1" panose="00000500000000000000"/>
      <p:regular r:id="rId17"/>
    </p:embeddedFont>
    <p:embeddedFont>
      <p:font typeface="Inter" charset="1" panose="020B0502030000000004"/>
      <p:regular r:id="rId18"/>
    </p:embeddedFont>
    <p:embeddedFont>
      <p:font typeface="Garet" charset="1" panose="00000000000000000000"/>
      <p:regular r:id="rId19"/>
    </p:embeddedFont>
    <p:embeddedFont>
      <p:font typeface="Quiche Bold" charset="1" panose="00000800000000000000"/>
      <p:regular r:id="rId20"/>
    </p:embeddedFont>
    <p:embeddedFont>
      <p:font typeface="Garet Italics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youtu.be/dndGALvKTyk" TargetMode="External" Type="http://schemas.openxmlformats.org/officeDocument/2006/relationships/hyperlink"/><Relationship Id="rId3" Target="../media/image5.jpeg" Type="http://schemas.openxmlformats.org/officeDocument/2006/relationships/image"/><Relationship Id="rId4" Target="https://youtu.be/dndGALvKTyk" TargetMode="External" Type="http://schemas.openxmlformats.org/officeDocument/2006/relationships/hyperlink"/><Relationship Id="rId5" Target="https://youtu.be/dndGALvKTyk" TargetMode="External" Type="http://schemas.openxmlformats.org/officeDocument/2006/relationships/hyperlink"/><Relationship Id="rId6" Target="https://youtu.be/dndGALvKTyk" TargetMode="External" Type="http://schemas.openxmlformats.org/officeDocument/2006/relationships/hyperlink"/><Relationship Id="rId7" Target="https://youtu.be/dndGALvKTyk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https://www.youtube.com/watch?v=dndGALvKTyk" TargetMode="External" Type="http://schemas.openxmlformats.org/officeDocument/2006/relationships/video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Relationship Id="rId5" Target="../media/image1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272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391810" y="713409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V="true">
            <a:off x="7391810" y="315290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8267063" y="700289"/>
            <a:ext cx="1753874" cy="1753874"/>
          </a:xfrm>
          <a:custGeom>
            <a:avLst/>
            <a:gdLst/>
            <a:ahLst/>
            <a:cxnLst/>
            <a:rect r="r" b="b" t="t" l="l"/>
            <a:pathLst>
              <a:path h="1753874" w="1753874">
                <a:moveTo>
                  <a:pt x="0" y="0"/>
                </a:moveTo>
                <a:lnTo>
                  <a:pt x="1753874" y="0"/>
                </a:lnTo>
                <a:lnTo>
                  <a:pt x="1753874" y="1753874"/>
                </a:lnTo>
                <a:lnTo>
                  <a:pt x="0" y="1753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88553" y="4659630"/>
            <a:ext cx="11510893" cy="1272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</a:pPr>
            <a:r>
              <a:rPr lang="en-US" sz="10400" spc="-176">
                <a:solidFill>
                  <a:srgbClr val="EEEDCA"/>
                </a:solidFill>
                <a:latin typeface="Quiche"/>
                <a:ea typeface="Quiche"/>
                <a:cs typeface="Quiche"/>
                <a:sym typeface="Quiche"/>
              </a:rPr>
              <a:t>Feel the flamenco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88635" y="8224708"/>
            <a:ext cx="8510731" cy="346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500" spc="-50">
                <a:solidFill>
                  <a:srgbClr val="EEEDCA"/>
                </a:solidFill>
                <a:latin typeface="Inter"/>
                <a:ea typeface="Inter"/>
                <a:cs typeface="Inter"/>
                <a:sym typeface="Inter"/>
              </a:rPr>
              <a:t>ESL Lesson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88635" y="9599484"/>
            <a:ext cx="8510731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640909" y="430711"/>
            <a:ext cx="6991857" cy="6904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9"/>
              </a:lnSpc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Look at this section of an image. What information does it give you about the possible theme of today’s lesson?</a:t>
            </a:r>
          </a:p>
          <a:p>
            <a:pPr algn="l">
              <a:lnSpc>
                <a:spcPts val="4959"/>
              </a:lnSpc>
            </a:pPr>
          </a:p>
          <a:p>
            <a:pPr algn="l" marL="863596" indent="-431798" lvl="1">
              <a:lnSpc>
                <a:spcPts val="495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What is the woman doing?</a:t>
            </a:r>
          </a:p>
          <a:p>
            <a:pPr algn="l" marL="863596" indent="-431798" lvl="1">
              <a:lnSpc>
                <a:spcPts val="495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Why do you think she is doing it?</a:t>
            </a:r>
          </a:p>
          <a:p>
            <a:pPr algn="l" marL="863596" indent="-431798" lvl="1">
              <a:lnSpc>
                <a:spcPts val="495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Where could she be?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255666" y="0"/>
            <a:ext cx="1647664" cy="9258300"/>
          </a:xfrm>
          <a:custGeom>
            <a:avLst/>
            <a:gdLst/>
            <a:ahLst/>
            <a:cxnLst/>
            <a:rect r="r" b="b" t="t" l="l"/>
            <a:pathLst>
              <a:path h="9258300" w="1647664">
                <a:moveTo>
                  <a:pt x="0" y="0"/>
                </a:moveTo>
                <a:lnTo>
                  <a:pt x="1647663" y="0"/>
                </a:lnTo>
                <a:lnTo>
                  <a:pt x="1647663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6859399" y="53635"/>
            <a:ext cx="3696253" cy="9190377"/>
          </a:xfrm>
          <a:custGeom>
            <a:avLst/>
            <a:gdLst/>
            <a:ahLst/>
            <a:cxnLst/>
            <a:rect r="r" b="b" t="t" l="l"/>
            <a:pathLst>
              <a:path h="9190377" w="3696253">
                <a:moveTo>
                  <a:pt x="0" y="0"/>
                </a:moveTo>
                <a:lnTo>
                  <a:pt x="3696253" y="0"/>
                </a:lnTo>
                <a:lnTo>
                  <a:pt x="3696253" y="9190377"/>
                </a:lnTo>
                <a:lnTo>
                  <a:pt x="0" y="919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768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53639" y="599970"/>
            <a:ext cx="6055576" cy="6743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Here’s another section! What extra information does it give you about the possible theme of today’s lesson?</a:t>
            </a:r>
          </a:p>
          <a:p>
            <a:pPr algn="ctr">
              <a:lnSpc>
                <a:spcPts val="3599"/>
              </a:lnSpc>
            </a:pPr>
          </a:p>
          <a:p>
            <a:pPr algn="l" marL="863596" indent="-431798" lvl="1">
              <a:lnSpc>
                <a:spcPts val="359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Describe what you see.</a:t>
            </a:r>
          </a:p>
          <a:p>
            <a:pPr algn="l" marL="863596" indent="-431798" lvl="1">
              <a:lnSpc>
                <a:spcPts val="359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Does this extra section confirm what you said before?</a:t>
            </a:r>
          </a:p>
          <a:p>
            <a:pPr algn="l" marL="863596" indent="-431798" lvl="1">
              <a:lnSpc>
                <a:spcPts val="359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Try to guess what the middle section will show.</a:t>
            </a:r>
          </a:p>
          <a:p>
            <a:pPr algn="l">
              <a:lnSpc>
                <a:spcPts val="35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4255666" y="0"/>
            <a:ext cx="1647664" cy="9258300"/>
          </a:xfrm>
          <a:custGeom>
            <a:avLst/>
            <a:gdLst/>
            <a:ahLst/>
            <a:cxnLst/>
            <a:rect r="r" b="b" t="t" l="l"/>
            <a:pathLst>
              <a:path h="9258300" w="1647664">
                <a:moveTo>
                  <a:pt x="0" y="0"/>
                </a:moveTo>
                <a:lnTo>
                  <a:pt x="1647663" y="0"/>
                </a:lnTo>
                <a:lnTo>
                  <a:pt x="1647663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0555652" y="28974"/>
            <a:ext cx="3700014" cy="9215038"/>
          </a:xfrm>
          <a:custGeom>
            <a:avLst/>
            <a:gdLst/>
            <a:ahLst/>
            <a:cxnLst/>
            <a:rect r="r" b="b" t="t" l="l"/>
            <a:pathLst>
              <a:path h="9215038" w="3700014">
                <a:moveTo>
                  <a:pt x="0" y="0"/>
                </a:moveTo>
                <a:lnTo>
                  <a:pt x="3700014" y="0"/>
                </a:lnTo>
                <a:lnTo>
                  <a:pt x="3700014" y="9215039"/>
                </a:lnTo>
                <a:lnTo>
                  <a:pt x="0" y="9215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407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859399" y="53635"/>
            <a:ext cx="3696253" cy="9190377"/>
          </a:xfrm>
          <a:custGeom>
            <a:avLst/>
            <a:gdLst/>
            <a:ahLst/>
            <a:cxnLst/>
            <a:rect r="r" b="b" t="t" l="l"/>
            <a:pathLst>
              <a:path h="9190377" w="3696253">
                <a:moveTo>
                  <a:pt x="0" y="0"/>
                </a:moveTo>
                <a:lnTo>
                  <a:pt x="3696253" y="0"/>
                </a:lnTo>
                <a:lnTo>
                  <a:pt x="3696253" y="9190377"/>
                </a:lnTo>
                <a:lnTo>
                  <a:pt x="0" y="91903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768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255666" y="0"/>
            <a:ext cx="1647664" cy="9258300"/>
          </a:xfrm>
          <a:custGeom>
            <a:avLst/>
            <a:gdLst/>
            <a:ahLst/>
            <a:cxnLst/>
            <a:rect r="r" b="b" t="t" l="l"/>
            <a:pathLst>
              <a:path h="9258300" w="1647664">
                <a:moveTo>
                  <a:pt x="0" y="0"/>
                </a:moveTo>
                <a:lnTo>
                  <a:pt x="1647663" y="0"/>
                </a:lnTo>
                <a:lnTo>
                  <a:pt x="1647663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35685" y="564061"/>
            <a:ext cx="6091485" cy="6750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¡Olé! Feel the flamenco</a:t>
            </a:r>
          </a:p>
          <a:p>
            <a:pPr algn="ctr">
              <a:lnSpc>
                <a:spcPts val="3599"/>
              </a:lnSpc>
            </a:pPr>
          </a:p>
          <a:p>
            <a:pPr algn="l" marL="863596" indent="-431798" lvl="1">
              <a:lnSpc>
                <a:spcPts val="423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Tell me about your experience with flamenco.</a:t>
            </a:r>
          </a:p>
          <a:p>
            <a:pPr algn="l" marL="863596" indent="-431798" lvl="1">
              <a:lnSpc>
                <a:spcPts val="423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Give me three adjectives to describe how flamenco makes you feel. Explain your choices.</a:t>
            </a:r>
          </a:p>
          <a:p>
            <a:pPr algn="l" marL="863596" indent="-431798" lvl="1">
              <a:lnSpc>
                <a:spcPts val="4239"/>
              </a:lnSpc>
              <a:buFont typeface="Arial"/>
              <a:buChar char="•"/>
            </a:pPr>
            <a:r>
              <a:rPr lang="en-US" sz="3999" spc="-67">
                <a:solidFill>
                  <a:srgbClr val="427248"/>
                </a:solidFill>
                <a:latin typeface="Quiche"/>
                <a:ea typeface="Quiche"/>
                <a:cs typeface="Quiche"/>
                <a:sym typeface="Quiche"/>
              </a:rPr>
              <a:t>What do you know about the history of flamenco?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4488810" y="2241448"/>
            <a:ext cx="9310379" cy="6358989"/>
            <a:chOff x="0" y="0"/>
            <a:chExt cx="7620000" cy="5204460"/>
          </a:xfrm>
        </p:grpSpPr>
        <p:sp>
          <p:nvSpPr>
            <p:cNvPr name="Freeform 7" id="7">
              <a:hlinkClick r:id="rId2" tooltip="https://youtu.be/dndGALvKTyk"/>
            </p:cNvPr>
            <p:cNvSpPr/>
            <p:nvPr/>
          </p:nvSpPr>
          <p:spPr>
            <a:xfrm flipH="false" flipV="false" rot="0">
              <a:off x="0" y="0"/>
              <a:ext cx="7620000" cy="4668520"/>
            </a:xfrm>
            <a:custGeom>
              <a:avLst/>
              <a:gdLst/>
              <a:ahLst/>
              <a:cxnLst/>
              <a:rect r="r" b="b" t="t" l="l"/>
              <a:pathLst>
                <a:path h="4668520" w="7620000">
                  <a:moveTo>
                    <a:pt x="0" y="0"/>
                  </a:moveTo>
                  <a:lnTo>
                    <a:pt x="7620000" y="0"/>
                  </a:lnTo>
                  <a:lnTo>
                    <a:pt x="7620000" y="4668520"/>
                  </a:lnTo>
                  <a:lnTo>
                    <a:pt x="0" y="4668520"/>
                  </a:lnTo>
                  <a:close/>
                </a:path>
              </a:pathLst>
            </a:custGeom>
            <a:blipFill>
              <a:blip r:embed="rId3"/>
              <a:stretch>
                <a:fillRect l="0" t="-8657" r="0" b="-8657"/>
              </a:stretch>
            </a:blipFill>
          </p:spPr>
        </p:sp>
        <p:sp>
          <p:nvSpPr>
            <p:cNvPr name="Freeform 8" id="8">
              <a:hlinkClick r:id="rId4" tooltip="https://youtu.be/dndGALvKTyk"/>
            </p:cNvPr>
            <p:cNvSpPr/>
            <p:nvPr/>
          </p:nvSpPr>
          <p:spPr>
            <a:xfrm flipH="false" flipV="false" rot="0">
              <a:off x="0" y="4668520"/>
              <a:ext cx="7620000" cy="535940"/>
            </a:xfrm>
            <a:custGeom>
              <a:avLst/>
              <a:gdLst/>
              <a:ahLst/>
              <a:cxnLst/>
              <a:rect r="r" b="b" t="t" l="l"/>
              <a:pathLst>
                <a:path h="535940" w="7620000">
                  <a:moveTo>
                    <a:pt x="0" y="0"/>
                  </a:moveTo>
                  <a:lnTo>
                    <a:pt x="7620000" y="0"/>
                  </a:lnTo>
                  <a:lnTo>
                    <a:pt x="7620000" y="535940"/>
                  </a:lnTo>
                  <a:lnTo>
                    <a:pt x="0" y="535940"/>
                  </a:lnTo>
                  <a:close/>
                </a:path>
              </a:pathLst>
            </a:custGeom>
            <a:solidFill>
              <a:srgbClr val="6D6E71"/>
            </a:solidFill>
          </p:spPr>
        </p:sp>
        <p:sp>
          <p:nvSpPr>
            <p:cNvPr name="Freeform 9" id="9">
              <a:hlinkClick r:id="rId5" tooltip="https://youtu.be/dndGALvKTyk"/>
            </p:cNvPr>
            <p:cNvSpPr/>
            <p:nvPr/>
          </p:nvSpPr>
          <p:spPr>
            <a:xfrm flipH="false" flipV="false" rot="0">
              <a:off x="635000" y="4842510"/>
              <a:ext cx="6755130" cy="187960"/>
            </a:xfrm>
            <a:custGeom>
              <a:avLst/>
              <a:gdLst/>
              <a:ahLst/>
              <a:cxnLst/>
              <a:rect r="r" b="b" t="t" l="l"/>
              <a:pathLst>
                <a:path h="187960" w="6755130">
                  <a:moveTo>
                    <a:pt x="4968240" y="93980"/>
                  </a:moveTo>
                  <a:cubicBezTo>
                    <a:pt x="4968240" y="146050"/>
                    <a:pt x="4926330" y="187960"/>
                    <a:pt x="4874260" y="187960"/>
                  </a:cubicBezTo>
                  <a:lnTo>
                    <a:pt x="93980" y="187960"/>
                  </a:lnTo>
                  <a:cubicBezTo>
                    <a:pt x="41910" y="187960"/>
                    <a:pt x="0" y="146050"/>
                    <a:pt x="0" y="93980"/>
                  </a:cubicBezTo>
                  <a:cubicBezTo>
                    <a:pt x="0" y="41910"/>
                    <a:pt x="41910" y="0"/>
                    <a:pt x="93980" y="0"/>
                  </a:cubicBezTo>
                  <a:lnTo>
                    <a:pt x="4875530" y="0"/>
                  </a:lnTo>
                  <a:cubicBezTo>
                    <a:pt x="4926330" y="1270"/>
                    <a:pt x="4968240" y="43180"/>
                    <a:pt x="4968240" y="93980"/>
                  </a:cubicBezTo>
                  <a:close/>
                  <a:moveTo>
                    <a:pt x="6755130" y="93980"/>
                  </a:moveTo>
                  <a:cubicBezTo>
                    <a:pt x="6755130" y="146050"/>
                    <a:pt x="6713220" y="187960"/>
                    <a:pt x="6661150" y="187960"/>
                  </a:cubicBezTo>
                  <a:lnTo>
                    <a:pt x="5876290" y="187960"/>
                  </a:lnTo>
                  <a:cubicBezTo>
                    <a:pt x="5824220" y="187960"/>
                    <a:pt x="5782310" y="146050"/>
                    <a:pt x="5782310" y="93980"/>
                  </a:cubicBezTo>
                  <a:cubicBezTo>
                    <a:pt x="5782310" y="41910"/>
                    <a:pt x="5824220" y="0"/>
                    <a:pt x="5876290" y="0"/>
                  </a:cubicBezTo>
                  <a:lnTo>
                    <a:pt x="6661150" y="0"/>
                  </a:lnTo>
                  <a:cubicBezTo>
                    <a:pt x="6713220" y="1270"/>
                    <a:pt x="6755130" y="43180"/>
                    <a:pt x="6755130" y="9398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name="Freeform 10" id="10">
              <a:hlinkClick r:id="rId6" tooltip="https://youtu.be/dndGALvKTyk"/>
            </p:cNvPr>
            <p:cNvSpPr/>
            <p:nvPr/>
          </p:nvSpPr>
          <p:spPr>
            <a:xfrm flipH="false" flipV="false" rot="0">
              <a:off x="716280" y="4898390"/>
              <a:ext cx="6282690" cy="78740"/>
            </a:xfrm>
            <a:custGeom>
              <a:avLst/>
              <a:gdLst/>
              <a:ahLst/>
              <a:cxnLst/>
              <a:rect r="r" b="b" t="t" l="l"/>
              <a:pathLst>
                <a:path h="78740" w="6282690">
                  <a:moveTo>
                    <a:pt x="3718560" y="78740"/>
                  </a:moveTo>
                  <a:lnTo>
                    <a:pt x="39370" y="78740"/>
                  </a:lnTo>
                  <a:cubicBezTo>
                    <a:pt x="17780" y="78740"/>
                    <a:pt x="0" y="60960"/>
                    <a:pt x="0" y="39370"/>
                  </a:cubicBezTo>
                  <a:cubicBezTo>
                    <a:pt x="0" y="17780"/>
                    <a:pt x="17780" y="0"/>
                    <a:pt x="39370" y="0"/>
                  </a:cubicBezTo>
                  <a:lnTo>
                    <a:pt x="3718560" y="0"/>
                  </a:lnTo>
                  <a:cubicBezTo>
                    <a:pt x="3740150" y="0"/>
                    <a:pt x="3757930" y="17780"/>
                    <a:pt x="3757930" y="39370"/>
                  </a:cubicBezTo>
                  <a:cubicBezTo>
                    <a:pt x="3757930" y="60960"/>
                    <a:pt x="3740150" y="78740"/>
                    <a:pt x="3718560" y="78740"/>
                  </a:cubicBezTo>
                  <a:close/>
                  <a:moveTo>
                    <a:pt x="6243320" y="78740"/>
                  </a:moveTo>
                  <a:lnTo>
                    <a:pt x="5807710" y="78740"/>
                  </a:lnTo>
                  <a:cubicBezTo>
                    <a:pt x="5786120" y="78740"/>
                    <a:pt x="5768340" y="60960"/>
                    <a:pt x="5768340" y="39370"/>
                  </a:cubicBezTo>
                  <a:cubicBezTo>
                    <a:pt x="5768340" y="17780"/>
                    <a:pt x="5786120" y="0"/>
                    <a:pt x="5807710" y="0"/>
                  </a:cubicBezTo>
                  <a:lnTo>
                    <a:pt x="6243320" y="0"/>
                  </a:lnTo>
                  <a:cubicBezTo>
                    <a:pt x="6264910" y="0"/>
                    <a:pt x="6282690" y="17780"/>
                    <a:pt x="6282690" y="39370"/>
                  </a:cubicBezTo>
                  <a:cubicBezTo>
                    <a:pt x="6282690" y="60960"/>
                    <a:pt x="6266180" y="78740"/>
                    <a:pt x="6243320" y="78740"/>
                  </a:cubicBezTo>
                  <a:close/>
                </a:path>
              </a:pathLst>
            </a:custGeom>
            <a:solidFill>
              <a:srgbClr val="C8D0D8"/>
            </a:solidFill>
          </p:spPr>
        </p:sp>
        <p:sp>
          <p:nvSpPr>
            <p:cNvPr name="Freeform 11" id="11">
              <a:hlinkClick r:id="rId7" tooltip="https://youtu.be/dndGALvKTyk"/>
            </p:cNvPr>
            <p:cNvSpPr/>
            <p:nvPr/>
          </p:nvSpPr>
          <p:spPr>
            <a:xfrm flipH="false" flipV="false" rot="0">
              <a:off x="3298190" y="1993900"/>
              <a:ext cx="1023620" cy="1023620"/>
            </a:xfrm>
            <a:custGeom>
              <a:avLst/>
              <a:gdLst/>
              <a:ahLst/>
              <a:cxnLst/>
              <a:rect r="r" b="b" t="t" l="l"/>
              <a:pathLst>
                <a:path h="1023620" w="1023620">
                  <a:moveTo>
                    <a:pt x="511810" y="0"/>
                  </a:moveTo>
                  <a:cubicBezTo>
                    <a:pt x="228600" y="0"/>
                    <a:pt x="0" y="228600"/>
                    <a:pt x="0" y="511810"/>
                  </a:cubicBezTo>
                  <a:cubicBezTo>
                    <a:pt x="0" y="795020"/>
                    <a:pt x="229870" y="1023620"/>
                    <a:pt x="511810" y="1023620"/>
                  </a:cubicBezTo>
                  <a:cubicBezTo>
                    <a:pt x="795020" y="1023620"/>
                    <a:pt x="1023620" y="795020"/>
                    <a:pt x="1023620" y="511810"/>
                  </a:cubicBezTo>
                  <a:cubicBezTo>
                    <a:pt x="1023620" y="228600"/>
                    <a:pt x="795020" y="0"/>
                    <a:pt x="511810" y="0"/>
                  </a:cubicBezTo>
                  <a:close/>
                  <a:moveTo>
                    <a:pt x="382270" y="806450"/>
                  </a:moveTo>
                  <a:lnTo>
                    <a:pt x="382270" y="232410"/>
                  </a:lnTo>
                  <a:lnTo>
                    <a:pt x="802640" y="519430"/>
                  </a:lnTo>
                  <a:lnTo>
                    <a:pt x="382270" y="806450"/>
                  </a:lnTo>
                  <a:close/>
                </a:path>
              </a:pathLst>
            </a:custGeom>
            <a:solidFill>
              <a:srgbClr val="C8D0D8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613681" y="304669"/>
            <a:ext cx="16645619" cy="2061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9"/>
              </a:lnSpc>
            </a:pPr>
            <a:r>
              <a:rPr lang="en-US" sz="3999" spc="-67" b="tru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You are going to watch a video called ‘The truth about flamenco's origins’. First, complete the vocabulary matching task.</a:t>
            </a:r>
          </a:p>
          <a:p>
            <a:pPr algn="l">
              <a:lnSpc>
                <a:spcPts val="551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028700" y="2545881"/>
            <a:ext cx="12001366" cy="5981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0"/>
              </a:lnSpc>
              <a:spcBef>
                <a:spcPct val="0"/>
              </a:spcBef>
            </a:pPr>
            <a:r>
              <a:rPr lang="en-US" sz="2257" i="true">
                <a:solidFill>
                  <a:srgbClr val="427248"/>
                </a:solidFill>
                <a:latin typeface="Garet Italics"/>
                <a:ea typeface="Garet Italics"/>
                <a:cs typeface="Garet Italics"/>
                <a:sym typeface="Garet Italics"/>
              </a:rPr>
              <a:t>Flamenc</a:t>
            </a:r>
            <a:r>
              <a:rPr lang="en-US" sz="2257" i="true">
                <a:solidFill>
                  <a:srgbClr val="427248"/>
                </a:solidFill>
                <a:latin typeface="Garet Italics"/>
                <a:ea typeface="Garet Italics"/>
                <a:cs typeface="Garet Italics"/>
                <a:sym typeface="Garet Italics"/>
              </a:rPr>
              <a:t>o is a unique art form that encompasses passion, singing, music and dance, fuelled by guitars and filled with emotion. </a:t>
            </a:r>
          </a:p>
          <a:p>
            <a:pPr algn="l">
              <a:lnSpc>
                <a:spcPts val="3160"/>
              </a:lnSpc>
              <a:spcBef>
                <a:spcPct val="0"/>
              </a:spcBef>
            </a:pPr>
          </a:p>
          <a:p>
            <a:pPr algn="l">
              <a:lnSpc>
                <a:spcPts val="3160"/>
              </a:lnSpc>
              <a:spcBef>
                <a:spcPct val="0"/>
              </a:spcBef>
            </a:pPr>
            <a:r>
              <a:rPr lang="en-US" sz="2257" i="true">
                <a:solidFill>
                  <a:srgbClr val="427248"/>
                </a:solidFill>
                <a:latin typeface="Garet Italics"/>
                <a:ea typeface="Garet Italics"/>
                <a:cs typeface="Garet Italics"/>
                <a:sym typeface="Garet Italics"/>
              </a:rPr>
              <a:t>We will delve deeper into the two disputed theories of flamenco’s origins. </a:t>
            </a:r>
          </a:p>
          <a:p>
            <a:pPr algn="l">
              <a:lnSpc>
                <a:spcPts val="3160"/>
              </a:lnSpc>
              <a:spcBef>
                <a:spcPct val="0"/>
              </a:spcBef>
            </a:pPr>
          </a:p>
          <a:p>
            <a:pPr algn="l">
              <a:lnSpc>
                <a:spcPts val="3160"/>
              </a:lnSpc>
              <a:spcBef>
                <a:spcPct val="0"/>
              </a:spcBef>
            </a:pPr>
            <a:r>
              <a:rPr lang="en-US" sz="2257" i="true">
                <a:solidFill>
                  <a:srgbClr val="427248"/>
                </a:solidFill>
                <a:latin typeface="Garet Italics"/>
                <a:ea typeface="Garet Italics"/>
                <a:cs typeface="Garet Italics"/>
                <a:sym typeface="Garet Italics"/>
              </a:rPr>
              <a:t>The soulful singing drew inspiration from.... </a:t>
            </a:r>
          </a:p>
          <a:p>
            <a:pPr algn="l">
              <a:lnSpc>
                <a:spcPts val="3160"/>
              </a:lnSpc>
              <a:spcBef>
                <a:spcPct val="0"/>
              </a:spcBef>
            </a:pPr>
          </a:p>
          <a:p>
            <a:pPr algn="l">
              <a:lnSpc>
                <a:spcPts val="3160"/>
              </a:lnSpc>
              <a:spcBef>
                <a:spcPct val="0"/>
              </a:spcBef>
            </a:pPr>
            <a:r>
              <a:rPr lang="en-US" sz="2257" i="true">
                <a:solidFill>
                  <a:srgbClr val="427248"/>
                </a:solidFill>
                <a:latin typeface="Garet Italics"/>
                <a:ea typeface="Garet Italics"/>
                <a:cs typeface="Garet Italics"/>
                <a:sym typeface="Garet Italics"/>
              </a:rPr>
              <a:t>..........influences also seem woven into flamenco dancing. </a:t>
            </a:r>
          </a:p>
          <a:p>
            <a:pPr algn="l">
              <a:lnSpc>
                <a:spcPts val="3160"/>
              </a:lnSpc>
              <a:spcBef>
                <a:spcPct val="0"/>
              </a:spcBef>
            </a:pPr>
          </a:p>
          <a:p>
            <a:pPr algn="l">
              <a:lnSpc>
                <a:spcPts val="3160"/>
              </a:lnSpc>
              <a:spcBef>
                <a:spcPct val="0"/>
              </a:spcBef>
            </a:pPr>
            <a:r>
              <a:rPr lang="en-US" sz="2257" i="true">
                <a:solidFill>
                  <a:srgbClr val="427248"/>
                </a:solidFill>
                <a:latin typeface="Garet Italics"/>
                <a:ea typeface="Garet Italics"/>
                <a:cs typeface="Garet Italics"/>
                <a:sym typeface="Garet Italics"/>
              </a:rPr>
              <a:t>Many Spaniards attribute flamenco’s roots to ...</a:t>
            </a:r>
          </a:p>
          <a:p>
            <a:pPr algn="l">
              <a:lnSpc>
                <a:spcPts val="3160"/>
              </a:lnSpc>
              <a:spcBef>
                <a:spcPct val="0"/>
              </a:spcBef>
            </a:pPr>
          </a:p>
          <a:p>
            <a:pPr algn="l">
              <a:lnSpc>
                <a:spcPts val="3160"/>
              </a:lnSpc>
              <a:spcBef>
                <a:spcPct val="0"/>
              </a:spcBef>
            </a:pPr>
            <a:r>
              <a:rPr lang="en-US" sz="2257" i="true">
                <a:solidFill>
                  <a:srgbClr val="427248"/>
                </a:solidFill>
                <a:latin typeface="Garet Italics"/>
                <a:ea typeface="Garet Italics"/>
                <a:cs typeface="Garet Italics"/>
                <a:sym typeface="Garet Italics"/>
              </a:rPr>
              <a:t> ... scattering across Europe, and beyond.... </a:t>
            </a:r>
          </a:p>
          <a:p>
            <a:pPr algn="l">
              <a:lnSpc>
                <a:spcPts val="3160"/>
              </a:lnSpc>
              <a:spcBef>
                <a:spcPct val="0"/>
              </a:spcBef>
            </a:pPr>
          </a:p>
          <a:p>
            <a:pPr algn="l">
              <a:lnSpc>
                <a:spcPts val="3160"/>
              </a:lnSpc>
              <a:spcBef>
                <a:spcPct val="0"/>
              </a:spcBef>
            </a:pPr>
            <a:r>
              <a:rPr lang="en-US" sz="2257" i="true">
                <a:solidFill>
                  <a:srgbClr val="427248"/>
                </a:solidFill>
                <a:latin typeface="Garet Italics"/>
                <a:ea typeface="Garet Italics"/>
                <a:cs typeface="Garet Italics"/>
                <a:sym typeface="Garet Italics"/>
              </a:rPr>
              <a:t>Flamenco likely emerged from a blend of cultures resulting from multicultural coexistence.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260116" y="2766683"/>
            <a:ext cx="4459705" cy="5887399"/>
          </a:xfrm>
          <a:custGeom>
            <a:avLst/>
            <a:gdLst/>
            <a:ahLst/>
            <a:cxnLst/>
            <a:rect r="r" b="b" t="t" l="l"/>
            <a:pathLst>
              <a:path h="5887399" w="4459705">
                <a:moveTo>
                  <a:pt x="0" y="0"/>
                </a:moveTo>
                <a:lnTo>
                  <a:pt x="4459705" y="0"/>
                </a:lnTo>
                <a:lnTo>
                  <a:pt x="4459705" y="5887399"/>
                </a:lnTo>
                <a:lnTo>
                  <a:pt x="0" y="58873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13681" y="216837"/>
            <a:ext cx="16645619" cy="2061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Look again at these phrases from the video we will watch. Try to guess which cultures influenced flamenco and explain your answer.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613681" y="304669"/>
            <a:ext cx="16645619" cy="136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9"/>
              </a:lnSpc>
            </a:pPr>
            <a:r>
              <a:rPr lang="en-US" sz="3999" spc="-67" b="true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Watch the video and listen carefully to the speaker . We will answer these questions after: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13681" y="2332153"/>
            <a:ext cx="3893065" cy="59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- Were your predictions correct?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- What are the two theories? Which holds more weight in your opinion?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427248"/>
                </a:solidFill>
                <a:latin typeface="Garet"/>
                <a:ea typeface="Garet"/>
                <a:cs typeface="Garet"/>
                <a:sym typeface="Garet"/>
              </a:rPr>
              <a:t>- Was there anything in the video which surprised you?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</p:txBody>
      </p:sp>
      <p:pic>
        <p:nvPicPr>
          <p:cNvPr name="Picture 9" id="9"/>
          <p:cNvPicPr>
            <a:picLocks noChangeAspect="true"/>
          </p:cNvPicPr>
          <p:nvPr>
            <a:videoFile r:link="rId3"/>
          </p:nvPr>
        </p:nvPicPr>
        <p:blipFill>
          <a:blip r:embed="rId2"/>
          <a:stretch>
            <a:fillRect/>
          </a:stretch>
        </p:blipFill>
        <p:spPr>
          <a:xfrm rot="0">
            <a:off x="5318499" y="1941511"/>
            <a:ext cx="12484873" cy="70172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4272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391810" y="713409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V="true">
            <a:off x="7391810" y="3152905"/>
            <a:ext cx="3504380" cy="0"/>
          </a:xfrm>
          <a:prstGeom prst="line">
            <a:avLst/>
          </a:prstGeom>
          <a:ln cap="flat" w="28575">
            <a:solidFill>
              <a:srgbClr val="EEEDC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388553" y="4069080"/>
            <a:ext cx="11510893" cy="2453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</a:pPr>
            <a:r>
              <a:rPr lang="en-US" sz="10400" spc="-176">
                <a:solidFill>
                  <a:srgbClr val="EEEDCA"/>
                </a:solidFill>
                <a:latin typeface="Quiche"/>
                <a:ea typeface="Quiche"/>
                <a:cs typeface="Quiche"/>
                <a:sym typeface="Quiche"/>
              </a:rPr>
              <a:t>Prepositions practise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888635" y="9599484"/>
            <a:ext cx="8510731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3784974" y="4568978"/>
            <a:ext cx="4085369" cy="2936359"/>
          </a:xfrm>
          <a:custGeom>
            <a:avLst/>
            <a:gdLst/>
            <a:ahLst/>
            <a:cxnLst/>
            <a:rect r="r" b="b" t="t" l="l"/>
            <a:pathLst>
              <a:path h="2936359" w="4085369">
                <a:moveTo>
                  <a:pt x="0" y="0"/>
                </a:moveTo>
                <a:lnTo>
                  <a:pt x="4085369" y="0"/>
                </a:lnTo>
                <a:lnTo>
                  <a:pt x="4085369" y="2936359"/>
                </a:lnTo>
                <a:lnTo>
                  <a:pt x="0" y="2936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59709" y="4568978"/>
            <a:ext cx="4407293" cy="2936359"/>
          </a:xfrm>
          <a:custGeom>
            <a:avLst/>
            <a:gdLst/>
            <a:ahLst/>
            <a:cxnLst/>
            <a:rect r="r" b="b" t="t" l="l"/>
            <a:pathLst>
              <a:path h="2936359" w="4407293">
                <a:moveTo>
                  <a:pt x="0" y="0"/>
                </a:moveTo>
                <a:lnTo>
                  <a:pt x="4407293" y="0"/>
                </a:lnTo>
                <a:lnTo>
                  <a:pt x="4407293" y="2936359"/>
                </a:lnTo>
                <a:lnTo>
                  <a:pt x="0" y="2936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536726" y="4568978"/>
            <a:ext cx="4407293" cy="2936359"/>
          </a:xfrm>
          <a:custGeom>
            <a:avLst/>
            <a:gdLst/>
            <a:ahLst/>
            <a:cxnLst/>
            <a:rect r="r" b="b" t="t" l="l"/>
            <a:pathLst>
              <a:path h="2936359" w="4407293">
                <a:moveTo>
                  <a:pt x="0" y="0"/>
                </a:moveTo>
                <a:lnTo>
                  <a:pt x="4407293" y="0"/>
                </a:lnTo>
                <a:lnTo>
                  <a:pt x="4407293" y="2936359"/>
                </a:lnTo>
                <a:lnTo>
                  <a:pt x="0" y="29363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17657" y="4577803"/>
            <a:ext cx="3903378" cy="2927534"/>
          </a:xfrm>
          <a:custGeom>
            <a:avLst/>
            <a:gdLst/>
            <a:ahLst/>
            <a:cxnLst/>
            <a:rect r="r" b="b" t="t" l="l"/>
            <a:pathLst>
              <a:path h="2927534" w="3903378">
                <a:moveTo>
                  <a:pt x="0" y="0"/>
                </a:moveTo>
                <a:lnTo>
                  <a:pt x="3903379" y="0"/>
                </a:lnTo>
                <a:lnTo>
                  <a:pt x="3903379" y="2927534"/>
                </a:lnTo>
                <a:lnTo>
                  <a:pt x="0" y="2927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81373" y="1025315"/>
            <a:ext cx="16525254" cy="181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Discussion: We’ve learned that flamenco was influenced by North African and Romani cultures. Can you think of other Spanish traditions which could be influenced by other cultures? Explain your answer.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6924578" y="2875771"/>
            <a:ext cx="4438843" cy="4952684"/>
          </a:xfrm>
          <a:custGeom>
            <a:avLst/>
            <a:gdLst/>
            <a:ahLst/>
            <a:cxnLst/>
            <a:rect r="r" b="b" t="t" l="l"/>
            <a:pathLst>
              <a:path h="4952684" w="4438843">
                <a:moveTo>
                  <a:pt x="0" y="0"/>
                </a:moveTo>
                <a:lnTo>
                  <a:pt x="4438844" y="0"/>
                </a:lnTo>
                <a:lnTo>
                  <a:pt x="4438844" y="4952685"/>
                </a:lnTo>
                <a:lnTo>
                  <a:pt x="0" y="495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1371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In your opinion, can any culture be truly ‘authentic’, or is there always going to be influences from elsewhere? Provide examples.</a:t>
            </a:r>
          </a:p>
          <a:p>
            <a:pPr algn="ctr">
              <a:lnSpc>
                <a:spcPts val="35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D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33207" y="9244012"/>
            <a:ext cx="19754415" cy="1644843"/>
            <a:chOff x="0" y="0"/>
            <a:chExt cx="5202809" cy="4332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2809" cy="433210"/>
            </a:xfrm>
            <a:custGeom>
              <a:avLst/>
              <a:gdLst/>
              <a:ahLst/>
              <a:cxnLst/>
              <a:rect r="r" b="b" t="t" l="l"/>
              <a:pathLst>
                <a:path h="433210" w="5202809">
                  <a:moveTo>
                    <a:pt x="0" y="0"/>
                  </a:moveTo>
                  <a:lnTo>
                    <a:pt x="5202809" y="0"/>
                  </a:lnTo>
                  <a:lnTo>
                    <a:pt x="5202809" y="433210"/>
                  </a:lnTo>
                  <a:lnTo>
                    <a:pt x="0" y="433210"/>
                  </a:lnTo>
                  <a:close/>
                </a:path>
              </a:pathLst>
            </a:custGeom>
            <a:solidFill>
              <a:srgbClr val="42724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5202809" cy="395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-1387009" y="9244012"/>
            <a:ext cx="21062018" cy="0"/>
          </a:xfrm>
          <a:prstGeom prst="line">
            <a:avLst/>
          </a:prstGeom>
          <a:ln cap="flat" w="28575">
            <a:solidFill>
              <a:srgbClr val="9ABE8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529659" y="2197262"/>
            <a:ext cx="6714453" cy="6336765"/>
          </a:xfrm>
          <a:custGeom>
            <a:avLst/>
            <a:gdLst/>
            <a:ahLst/>
            <a:cxnLst/>
            <a:rect r="r" b="b" t="t" l="l"/>
            <a:pathLst>
              <a:path h="6336765" w="6714453">
                <a:moveTo>
                  <a:pt x="0" y="0"/>
                </a:moveTo>
                <a:lnTo>
                  <a:pt x="6714453" y="0"/>
                </a:lnTo>
                <a:lnTo>
                  <a:pt x="6714453" y="6336765"/>
                </a:lnTo>
                <a:lnTo>
                  <a:pt x="0" y="63367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1373" y="1025315"/>
            <a:ext cx="16525254" cy="476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b="true" sz="3999" spc="-67">
                <a:solidFill>
                  <a:srgbClr val="427248"/>
                </a:solidFill>
                <a:latin typeface="Quiche Bold"/>
                <a:ea typeface="Quiche Bold"/>
                <a:cs typeface="Quiche Bold"/>
                <a:sym typeface="Quiche Bold"/>
              </a:rPr>
              <a:t>Let’s talk!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32766" y="9700394"/>
            <a:ext cx="302246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EEEDCA"/>
                </a:solidFill>
                <a:latin typeface="Garet"/>
                <a:ea typeface="Garet"/>
                <a:cs typeface="Garet"/>
                <a:sym typeface="Garet"/>
              </a:rPr>
              <a:t>www.emmateachesenglish.org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DAGrbxppMb4</dc:identifier>
  <dcterms:modified xsi:type="dcterms:W3CDTF">2011-08-01T06:04:30Z</dcterms:modified>
  <cp:revision>1</cp:revision>
  <dc:title>Feel the flamenco: Presentation</dc:title>
</cp:coreProperties>
</file>